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72" r:id="rId3"/>
    <p:sldId id="257" r:id="rId4"/>
    <p:sldId id="267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1" r:id="rId13"/>
    <p:sldId id="292" r:id="rId14"/>
    <p:sldId id="268" r:id="rId15"/>
    <p:sldId id="274" r:id="rId16"/>
    <p:sldId id="275" r:id="rId17"/>
    <p:sldId id="276" r:id="rId18"/>
    <p:sldId id="290" r:id="rId19"/>
    <p:sldId id="280" r:id="rId20"/>
    <p:sldId id="279" r:id="rId21"/>
    <p:sldId id="289" r:id="rId22"/>
    <p:sldId id="281" r:id="rId23"/>
    <p:sldId id="277" r:id="rId24"/>
    <p:sldId id="269" r:id="rId25"/>
    <p:sldId id="282" r:id="rId26"/>
    <p:sldId id="284" r:id="rId27"/>
    <p:sldId id="287" r:id="rId28"/>
    <p:sldId id="270" r:id="rId29"/>
    <p:sldId id="283" r:id="rId30"/>
    <p:sldId id="285" r:id="rId31"/>
    <p:sldId id="286" r:id="rId32"/>
    <p:sldId id="288" r:id="rId33"/>
    <p:sldId id="291" r:id="rId34"/>
    <p:sldId id="293" r:id="rId35"/>
    <p:sldId id="273" r:id="rId36"/>
    <p:sldId id="278" r:id="rId3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4"/>
  </p:normalViewPr>
  <p:slideViewPr>
    <p:cSldViewPr snapToGrid="0" snapToObjects="1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1ba29782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1ba29782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7ecc929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a7ecc929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58f82fb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58f82fb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Stride – value be 1 at this case, move 1 pixel each time</a:t>
            </a:r>
          </a:p>
          <a:p>
            <a:r>
              <a:rPr lang="en-US" dirty="0"/>
              <a:t>Padding – no padding this case, called valid case</a:t>
            </a:r>
          </a:p>
        </p:txBody>
      </p:sp>
    </p:spTree>
    <p:extLst>
      <p:ext uri="{BB962C8B-B14F-4D97-AF65-F5344CB8AC3E}">
        <p14:creationId xmlns:p14="http://schemas.microsoft.com/office/powerpoint/2010/main" val="290854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1ba29782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1ba29782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6cf8f699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6cf8f699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958f82fb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958f82fb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958f82fb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958f82fb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1ba29782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1ba29782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a7ecc929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a7ecc929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a7ecc92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a7ecc92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a7ecc92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a7ecc92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 descr="SystemWide-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 descr="SystemWide-maro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Raleway"/>
              <a:buNone/>
              <a:defRPr sz="2800">
                <a:solidFill>
                  <a:srgbClr val="7A0019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278294"/>
            <a:ext cx="8520600" cy="4478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1" dirty="0"/>
              <a:t>BICB 8510 Computation Biology</a:t>
            </a:r>
            <a:endParaRPr sz="2800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 i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7261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dk1"/>
                </a:solidFill>
              </a:rPr>
              <a:t>Deep Learning in Medical Imaging Processing</a:t>
            </a:r>
            <a:endParaRPr sz="2400" b="1" u="sn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Quincy G., Predoctoral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Bioinformatics and Computational Biology Graduate Program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University of Minnesota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525" y="1256200"/>
            <a:ext cx="3845226" cy="16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50" y="1215200"/>
            <a:ext cx="3229565" cy="168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688800" y="2904450"/>
            <a:ext cx="5090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Distance-based clustering task - find the patterns of unlabeled data points </a:t>
            </a: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𝓍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Maximize distances between samples are different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Minimize distances between samples are similar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Distance computation Options: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Euclidean Distance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Manhattan Distance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Chebyshev Distance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Mahalanobis Distance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5345488" y="4701850"/>
            <a:ext cx="2649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Sanatan Mishra, 2017; Guru99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" y="1192547"/>
            <a:ext cx="2204175" cy="152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88" y="2892150"/>
            <a:ext cx="2070998" cy="20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3463150" y="1250025"/>
            <a:ext cx="5040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Ȿ - set of states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Ą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- set of actions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{𝙋</a:t>
            </a:r>
            <a:r>
              <a:rPr lang="en" baseline="-2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şа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} - state transition probabilities for ş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∈Ȿ &amp;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а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∈</a:t>
            </a: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Ą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𝛾∈[0,1] - discount factor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Ɽ:Ȿx</a:t>
            </a: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Ą →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ℝ / Ɽ:Ȿ </a:t>
            </a: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→Ą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reward function needs to be maximized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π: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Ȿ </a:t>
            </a:r>
            <a:r>
              <a:rPr lang="en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→Ą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policy function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Value Function (in below) - determine the performance of actions in the future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825" y="3374025"/>
            <a:ext cx="4396550" cy="3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- 2 Propagations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Forward propagation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Given input to get the output of the prediction results by the model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Simple math - return the value of dependent variable y by given the input independent variable x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Example - y = w * x + b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Weights - w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Bias - b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Backward propagation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Improve the prediction results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Find the best weights and bias values to get the expected value of the dependent variable y with the given independent variable x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Simple math - Differentiation/Derivative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Optimization process to update the values of a and b with the example in forward propagation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4BC2-5558-CD43-9FB7-9A951C9F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Forward- &amp; Backward- Propagation</a:t>
            </a:r>
          </a:p>
        </p:txBody>
      </p:sp>
      <p:pic>
        <p:nvPicPr>
          <p:cNvPr id="4" name="Picture 3" descr="A picture containing sky&#10;&#10;Description automatically generated">
            <a:extLst>
              <a:ext uri="{FF2B5EF4-FFF2-40B4-BE49-F238E27FC236}">
                <a16:creationId xmlns:a16="http://schemas.microsoft.com/office/drawing/2014/main" id="{2AB89666-3CA7-A64F-BE6F-72B5D36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" y="1616318"/>
            <a:ext cx="5078622" cy="179970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5E92763-4175-A14F-82E0-50DF1873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18" y="1616318"/>
            <a:ext cx="3206375" cy="1799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A0FBB-F3D0-4242-8FA8-15D05DDBA2B1}"/>
              </a:ext>
            </a:extLst>
          </p:cNvPr>
          <p:cNvSpPr txBox="1"/>
          <p:nvPr/>
        </p:nvSpPr>
        <p:spPr>
          <a:xfrm>
            <a:off x="3094182" y="4442691"/>
            <a:ext cx="314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Cite: Monica Zhou and Gfycat</a:t>
            </a:r>
          </a:p>
        </p:txBody>
      </p:sp>
    </p:spTree>
    <p:extLst>
      <p:ext uri="{BB962C8B-B14F-4D97-AF65-F5344CB8AC3E}">
        <p14:creationId xmlns:p14="http://schemas.microsoft.com/office/powerpoint/2010/main" val="8812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AEC8-4486-8442-AB7D-932FAD23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in Deep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7F55EFB-26E5-D74A-8AB7-505561B6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99125"/>
            <a:ext cx="3529563" cy="28589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2B5A1-D88E-F149-B554-AA60DC5EA9D0}"/>
                  </a:ext>
                </a:extLst>
              </p:cNvPr>
              <p:cNvSpPr txBox="1"/>
              <p:nvPr/>
            </p:nvSpPr>
            <p:spPr>
              <a:xfrm>
                <a:off x="4096138" y="1530417"/>
                <a:ext cx="3837333" cy="705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𝐺𝑖𝑣𝑒𝑛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𝑒𝑥𝑝𝑒𝑐𝑡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𝑑𝑒𝑛𝑜𝑡𝑒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𝑔𝑟𝑜𝑢𝑛𝑑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𝑡𝑟𝑢𝑡h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𝑒𝑙𝑒𝑚𝑒𝑛𝑡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𝑑𝑎𝑡𝑎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𝑙𝑎𝑏𝑒𝑙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2B5A1-D88E-F149-B554-AA60DC5E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38" y="1530417"/>
                <a:ext cx="3837333" cy="705129"/>
              </a:xfrm>
              <a:prstGeom prst="rect">
                <a:avLst/>
              </a:prstGeom>
              <a:blipFill>
                <a:blip r:embed="rId3"/>
                <a:stretch>
                  <a:fillRect l="-330" t="-1754" r="-990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AE201B-044C-9142-8F10-D96E9AA412EB}"/>
                  </a:ext>
                </a:extLst>
              </p:cNvPr>
              <p:cNvSpPr txBox="1"/>
              <p:nvPr/>
            </p:nvSpPr>
            <p:spPr>
              <a:xfrm>
                <a:off x="4096138" y="2346625"/>
                <a:ext cx="4886273" cy="8819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sup>
                          </m:sSup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𝑑𝑒𝑛𝑜𝑡𝑒𝑑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𝑏𝑖𝑎𝑠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𝑎𝑐𝑡𝑖𝑣𝑎𝑡𝑖𝑜𝑛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1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AE201B-044C-9142-8F10-D96E9AA41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38" y="2346625"/>
                <a:ext cx="4886273" cy="881973"/>
              </a:xfrm>
              <a:prstGeom prst="rect">
                <a:avLst/>
              </a:prstGeom>
              <a:blipFill>
                <a:blip r:embed="rId4"/>
                <a:stretch>
                  <a:fillRect l="-1554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7028A-A2AA-E747-B680-5288E6D32EA0}"/>
                  </a:ext>
                </a:extLst>
              </p:cNvPr>
              <p:cNvSpPr txBox="1"/>
              <p:nvPr/>
            </p:nvSpPr>
            <p:spPr>
              <a:xfrm>
                <a:off x="4096138" y="3498890"/>
                <a:ext cx="4736162" cy="677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𝐸𝑟𝑟𝑜𝑟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𝑂𝑝𝑡𝑖𝑜𝑛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1: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𝑂𝑝𝑡𝑖𝑜𝑛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2: 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E7028A-A2AA-E747-B680-5288E6D32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38" y="3498890"/>
                <a:ext cx="4736162" cy="677237"/>
              </a:xfrm>
              <a:prstGeom prst="rect">
                <a:avLst/>
              </a:prstGeom>
              <a:blipFill>
                <a:blip r:embed="rId5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2E53F-054E-1046-B2A0-1D0AC365AB0A}"/>
                  </a:ext>
                </a:extLst>
              </p:cNvPr>
              <p:cNvSpPr txBox="1"/>
              <p:nvPr/>
            </p:nvSpPr>
            <p:spPr>
              <a:xfrm>
                <a:off x="4096137" y="4382779"/>
                <a:ext cx="4996176" cy="631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22E53F-054E-1046-B2A0-1D0AC365A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137" y="4382779"/>
                <a:ext cx="4996176" cy="631391"/>
              </a:xfrm>
              <a:prstGeom prst="rect">
                <a:avLst/>
              </a:prstGeom>
              <a:blipFill>
                <a:blip r:embed="rId6"/>
                <a:stretch>
                  <a:fillRect l="-253" t="-62745" b="-1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8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2ADD-19B1-C84D-91BB-AF29639E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in Deep Neural Networks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1DEBE83-78AF-CB49-B88B-8EB7DEAF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47460"/>
            <a:ext cx="4035773" cy="2628378"/>
          </a:xfrm>
          <a:prstGeom prst="rect">
            <a:avLst/>
          </a:prstGeom>
        </p:spPr>
      </p:pic>
      <p:pic>
        <p:nvPicPr>
          <p:cNvPr id="6" name="Picture 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C98DFA4-44DD-944C-863A-EB38A229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18730"/>
            <a:ext cx="4260300" cy="2723078"/>
          </a:xfrm>
          <a:prstGeom prst="rect">
            <a:avLst/>
          </a:prstGeom>
        </p:spPr>
      </p:pic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2BED0EA5-D490-9940-AE84-1EED0D3EEEF6}"/>
              </a:ext>
            </a:extLst>
          </p:cNvPr>
          <p:cNvSpPr txBox="1"/>
          <p:nvPr/>
        </p:nvSpPr>
        <p:spPr>
          <a:xfrm>
            <a:off x="457211" y="4708435"/>
            <a:ext cx="39675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Sagar Sharma, Sep 6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2017.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Exclamation Point 01">
                <a:extLst>
                  <a:ext uri="{FF2B5EF4-FFF2-40B4-BE49-F238E27FC236}">
                    <a16:creationId xmlns:a16="http://schemas.microsoft.com/office/drawing/2014/main" id="{510A76CA-6622-8A43-AF30-A3641F8845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413352"/>
                  </p:ext>
                </p:extLst>
              </p:nvPr>
            </p:nvGraphicFramePr>
            <p:xfrm>
              <a:off x="4637315" y="4396522"/>
              <a:ext cx="383435" cy="60390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3435" cy="603906"/>
                    </a:xfrm>
                    <a:prstGeom prst="rect">
                      <a:avLst/>
                    </a:prstGeom>
                  </am3d:spPr>
                  <am3d:camera>
                    <am3d:pos x="0" y="0" z="486384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77" d="1000000"/>
                    <am3d:preTrans dx="769576" dy="-18037462" dz="-509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7239" ay="2670736" az="1035383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04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Exclamation Point 01">
                <a:extLst>
                  <a:ext uri="{FF2B5EF4-FFF2-40B4-BE49-F238E27FC236}">
                    <a16:creationId xmlns:a16="http://schemas.microsoft.com/office/drawing/2014/main" id="{510A76CA-6622-8A43-AF30-A3641F8845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7315" y="4396522"/>
                <a:ext cx="383435" cy="60390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C5708E9-6D3C-CF4E-84FF-C4EE55F34E0B}"/>
              </a:ext>
            </a:extLst>
          </p:cNvPr>
          <p:cNvSpPr txBox="1"/>
          <p:nvPr/>
        </p:nvSpPr>
        <p:spPr>
          <a:xfrm>
            <a:off x="5215812" y="4396522"/>
            <a:ext cx="3163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Activation Functions should be differentiable </a:t>
            </a:r>
          </a:p>
        </p:txBody>
      </p:sp>
    </p:spTree>
    <p:extLst>
      <p:ext uri="{BB962C8B-B14F-4D97-AF65-F5344CB8AC3E}">
        <p14:creationId xmlns:p14="http://schemas.microsoft.com/office/powerpoint/2010/main" val="333609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E6B5-6A68-8F4B-ACE2-10431F03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Activation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40357-4687-0646-8448-01CD3C840EC8}"/>
              </a:ext>
            </a:extLst>
          </p:cNvPr>
          <p:cNvSpPr txBox="1"/>
          <p:nvPr/>
        </p:nvSpPr>
        <p:spPr>
          <a:xfrm>
            <a:off x="422123" y="1374488"/>
            <a:ext cx="18937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Sigmoid / Logistic Activation Function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Tanh / Hyperbolic Tangent Activation Function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ReLU (Rectified Linear Unit) Activation Function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Leaky ReLU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FB86B6E-67F5-BE42-B796-FD2E5CDE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08" y="1240971"/>
            <a:ext cx="2810770" cy="19747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AEB8539-DF44-C545-A56B-B1E33151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41" y="1240971"/>
            <a:ext cx="2335074" cy="197034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6AF733F-D898-2C45-A150-AA86A6E2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307" y="3211313"/>
            <a:ext cx="2230389" cy="1800286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064CF3F9-77A8-B14F-AC3C-31B6A191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889" y="3211313"/>
            <a:ext cx="2146042" cy="1765088"/>
          </a:xfrm>
          <a:prstGeom prst="rect">
            <a:avLst/>
          </a:prstGeom>
        </p:spPr>
      </p:pic>
      <p:sp>
        <p:nvSpPr>
          <p:cNvPr id="12" name="Google Shape;78;p16">
            <a:extLst>
              <a:ext uri="{FF2B5EF4-FFF2-40B4-BE49-F238E27FC236}">
                <a16:creationId xmlns:a16="http://schemas.microsoft.com/office/drawing/2014/main" id="{3F21B438-A6AD-C744-9F88-C8972F9EDBD8}"/>
              </a:ext>
            </a:extLst>
          </p:cNvPr>
          <p:cNvSpPr txBox="1"/>
          <p:nvPr/>
        </p:nvSpPr>
        <p:spPr>
          <a:xfrm>
            <a:off x="4756037" y="4822735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Sagar Sharma, Sep 6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2017.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188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B036-0373-294C-8FF9-03B27DE1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Activation Functions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A9DA668-9DD5-F044-B7B4-AFDA83A3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7" y="1250302"/>
            <a:ext cx="4712214" cy="367027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85D852B-2862-8248-8F7E-7DCFD950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09" y="1651517"/>
            <a:ext cx="3577666" cy="2683249"/>
          </a:xfrm>
          <a:prstGeom prst="rect">
            <a:avLst/>
          </a:prstGeom>
        </p:spPr>
      </p:pic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99A5665D-B3ED-C542-B2E6-9DFD8CD488C6}"/>
              </a:ext>
            </a:extLst>
          </p:cNvPr>
          <p:cNvSpPr txBox="1"/>
          <p:nvPr/>
        </p:nvSpPr>
        <p:spPr>
          <a:xfrm>
            <a:off x="5810396" y="4698475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Sagar Sharma, Sep 6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2017.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F0AE0-C23B-A947-919B-C3CD8195B945}"/>
              </a:ext>
            </a:extLst>
          </p:cNvPr>
          <p:cNvSpPr txBox="1"/>
          <p:nvPr/>
        </p:nvSpPr>
        <p:spPr>
          <a:xfrm>
            <a:off x="5617029" y="4786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8860-4051-5942-A170-99D1CAAF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DC259-614D-354A-A3D6-A220B8D1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3481"/>
            <a:ext cx="6096000" cy="3428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AAC69-C2A5-F340-A89F-F8B107F66613}"/>
              </a:ext>
            </a:extLst>
          </p:cNvPr>
          <p:cNvSpPr txBox="1"/>
          <p:nvPr/>
        </p:nvSpPr>
        <p:spPr>
          <a:xfrm>
            <a:off x="3084945" y="4775200"/>
            <a:ext cx="239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Cite: Oleh Nicholas, Feb 12</a:t>
            </a:r>
            <a:r>
              <a:rPr lang="en-US" sz="1000" baseline="30000" dirty="0"/>
              <a:t>th</a:t>
            </a:r>
            <a:r>
              <a:rPr lang="en-US" sz="1000" dirty="0"/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418702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2100-7BF5-9846-B993-AF4AA5D6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Descent</a:t>
            </a:r>
          </a:p>
        </p:txBody>
      </p:sp>
      <p:pic>
        <p:nvPicPr>
          <p:cNvPr id="3" name="Google Shape;77;p16">
            <a:extLst>
              <a:ext uri="{FF2B5EF4-FFF2-40B4-BE49-F238E27FC236}">
                <a16:creationId xmlns:a16="http://schemas.microsoft.com/office/drawing/2014/main" id="{02B15215-E77F-F140-9DB6-E40DBFB872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2799" y="1249466"/>
            <a:ext cx="5719501" cy="321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10BF5-74DC-9343-8DF8-EE1D6BAD789E}"/>
              </a:ext>
            </a:extLst>
          </p:cNvPr>
          <p:cNvSpPr txBox="1"/>
          <p:nvPr/>
        </p:nvSpPr>
        <p:spPr>
          <a:xfrm>
            <a:off x="434109" y="1950134"/>
            <a:ext cx="1967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descent aims to perform on the loss function, which intends to minimize the error values, and therefore maximize the prediction accuracy.</a:t>
            </a:r>
          </a:p>
        </p:txBody>
      </p:sp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C582A7FC-EA3C-A64F-9518-61D8551662C8}"/>
              </a:ext>
            </a:extLst>
          </p:cNvPr>
          <p:cNvSpPr txBox="1"/>
          <p:nvPr/>
        </p:nvSpPr>
        <p:spPr>
          <a:xfrm>
            <a:off x="4254863" y="4698426"/>
            <a:ext cx="39675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Felix Kling, 2020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D9DB46-AC8A-C24C-8957-2C3C7FAD8B23}"/>
              </a:ext>
            </a:extLst>
          </p:cNvPr>
          <p:cNvCxnSpPr/>
          <p:nvPr/>
        </p:nvCxnSpPr>
        <p:spPr>
          <a:xfrm>
            <a:off x="3796145" y="3491345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C318CD-8959-BD4B-8752-E629715BF488}"/>
              </a:ext>
            </a:extLst>
          </p:cNvPr>
          <p:cNvCxnSpPr/>
          <p:nvPr/>
        </p:nvCxnSpPr>
        <p:spPr>
          <a:xfrm>
            <a:off x="4705927" y="3034145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95FDCE-CB15-994A-9FCC-FE943C3FC9E3}"/>
              </a:ext>
            </a:extLst>
          </p:cNvPr>
          <p:cNvCxnSpPr/>
          <p:nvPr/>
        </p:nvCxnSpPr>
        <p:spPr>
          <a:xfrm>
            <a:off x="5500254" y="2583404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30C145-6470-9447-A483-E32A08BCAF46}"/>
              </a:ext>
            </a:extLst>
          </p:cNvPr>
          <p:cNvCxnSpPr/>
          <p:nvPr/>
        </p:nvCxnSpPr>
        <p:spPr>
          <a:xfrm>
            <a:off x="6238613" y="2434414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A1BBBC-FD3C-974C-8D06-7D701040FCD3}"/>
              </a:ext>
            </a:extLst>
          </p:cNvPr>
          <p:cNvCxnSpPr>
            <a:cxnSpLocks/>
          </p:cNvCxnSpPr>
          <p:nvPr/>
        </p:nvCxnSpPr>
        <p:spPr>
          <a:xfrm rot="10800000">
            <a:off x="6261704" y="2858075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1F046-4D9A-C946-89F4-450D924F74F6}"/>
              </a:ext>
            </a:extLst>
          </p:cNvPr>
          <p:cNvCxnSpPr>
            <a:cxnSpLocks/>
          </p:cNvCxnSpPr>
          <p:nvPr/>
        </p:nvCxnSpPr>
        <p:spPr>
          <a:xfrm rot="10800000">
            <a:off x="5832213" y="3132746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798EED-7B49-4D48-A2FE-C72D8FBC3646}"/>
              </a:ext>
            </a:extLst>
          </p:cNvPr>
          <p:cNvCxnSpPr>
            <a:cxnSpLocks/>
          </p:cNvCxnSpPr>
          <p:nvPr/>
        </p:nvCxnSpPr>
        <p:spPr>
          <a:xfrm rot="10800000">
            <a:off x="5056358" y="3407417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851C28-D19D-CC4B-8055-12AACD1E6033}"/>
              </a:ext>
            </a:extLst>
          </p:cNvPr>
          <p:cNvCxnSpPr>
            <a:cxnSpLocks/>
          </p:cNvCxnSpPr>
          <p:nvPr/>
        </p:nvCxnSpPr>
        <p:spPr>
          <a:xfrm rot="10800000">
            <a:off x="3957231" y="3832511"/>
            <a:ext cx="0" cy="274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7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1DE-4466-2644-B0B1-2E3CF229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3EA4C3-B332-B340-80FB-5A923EBDD0B1}"/>
              </a:ext>
            </a:extLst>
          </p:cNvPr>
          <p:cNvSpPr/>
          <p:nvPr/>
        </p:nvSpPr>
        <p:spPr>
          <a:xfrm>
            <a:off x="311700" y="1406704"/>
            <a:ext cx="2871299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 Quick Review of Machine Learning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394F3-AD7E-5E41-B7A3-3405778A3AA1}"/>
              </a:ext>
            </a:extLst>
          </p:cNvPr>
          <p:cNvSpPr/>
          <p:nvPr/>
        </p:nvSpPr>
        <p:spPr>
          <a:xfrm>
            <a:off x="3580450" y="1407325"/>
            <a:ext cx="2964273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General Introduction to 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48B76-C97F-C241-B8FB-7CAD552888E1}"/>
              </a:ext>
            </a:extLst>
          </p:cNvPr>
          <p:cNvSpPr/>
          <p:nvPr/>
        </p:nvSpPr>
        <p:spPr>
          <a:xfrm>
            <a:off x="311700" y="2156251"/>
            <a:ext cx="287129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2.1.1. Forward- &amp; Backward- propagation</a:t>
            </a:r>
          </a:p>
          <a:p>
            <a:pPr algn="ctr"/>
            <a:endParaRPr lang="en-US" sz="1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2.1.2. Activation Functions in Deep Neural Networks</a:t>
            </a:r>
            <a:endParaRPr lang="en-US" sz="1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F8E9B-5862-404E-851A-F17129BEEA79}"/>
              </a:ext>
            </a:extLst>
          </p:cNvPr>
          <p:cNvSpPr/>
          <p:nvPr/>
        </p:nvSpPr>
        <p:spPr>
          <a:xfrm>
            <a:off x="3580450" y="2157131"/>
            <a:ext cx="296427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.1.1. Supervised &amp; Unsupervised Learning</a:t>
            </a:r>
          </a:p>
          <a:p>
            <a:pPr algn="ctr"/>
            <a:endParaRPr lang="en-US" sz="1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1.1.2. Reinforcement Learning</a:t>
            </a:r>
          </a:p>
          <a:p>
            <a:pPr algn="ctr"/>
            <a:endParaRPr lang="en-US" sz="1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1.1.3. Classification &amp; Clustering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68F063-D124-894B-AD47-CA33BA79544E}"/>
              </a:ext>
            </a:extLst>
          </p:cNvPr>
          <p:cNvSpPr/>
          <p:nvPr/>
        </p:nvSpPr>
        <p:spPr>
          <a:xfrm>
            <a:off x="6942174" y="1406704"/>
            <a:ext cx="1890126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Mathematics in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0D49-E7D3-AC48-BAF3-0E3B196E7B88}"/>
              </a:ext>
            </a:extLst>
          </p:cNvPr>
          <p:cNvSpPr/>
          <p:nvPr/>
        </p:nvSpPr>
        <p:spPr>
          <a:xfrm>
            <a:off x="6942172" y="2157132"/>
            <a:ext cx="189012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3.1.1. General Intro of math &amp; AI</a:t>
            </a:r>
          </a:p>
          <a:p>
            <a:pPr algn="ctr"/>
            <a:endParaRPr lang="en-US" sz="1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3.1.2. Convolution in Mathematics</a:t>
            </a:r>
          </a:p>
          <a:p>
            <a:pPr algn="ctr"/>
            <a:endParaRPr lang="en-US" sz="1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en-US" sz="1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  <a:r>
              <a:rPr lang="en-US" sz="1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.1.3. Convolutional Neural Network (CNN)</a:t>
            </a:r>
          </a:p>
          <a:p>
            <a:pPr algn="ctr"/>
            <a:endParaRPr lang="en-US" sz="1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C4F3F55-FE15-A34D-8F91-907CD4E9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86" y="3542126"/>
            <a:ext cx="2871299" cy="1435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139F17-A846-5342-91CF-A7C424BDB497}"/>
              </a:ext>
            </a:extLst>
          </p:cNvPr>
          <p:cNvSpPr txBox="1"/>
          <p:nvPr/>
        </p:nvSpPr>
        <p:spPr>
          <a:xfrm>
            <a:off x="2059709" y="358370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2200-91BC-2C4B-8CF1-EBFF61A5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&amp;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7840F-36A7-0D45-8EA8-095F7CB9228D}"/>
                  </a:ext>
                </a:extLst>
              </p:cNvPr>
              <p:cNvSpPr txBox="1"/>
              <p:nvPr/>
            </p:nvSpPr>
            <p:spPr>
              <a:xfrm>
                <a:off x="475862" y="1156996"/>
                <a:ext cx="3415004" cy="3600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1200" dirty="0"/>
                  <a:t>In multivariate calculus (/ vector calculus), the gradient of a scalar-valued differentiable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of several variables is the vector field (/ vector-valued function)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whose value at a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200" dirty="0"/>
                  <a:t> is the vector whose components are the partial derivatives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200" dirty="0"/>
                  <a:t>. 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1200" b="1" u="sng" dirty="0"/>
                  <a:t>Gradient descent </a:t>
                </a:r>
                <a:r>
                  <a:rPr lang="en-US" sz="1200" dirty="0"/>
                  <a:t>is a first-order iterative optimization algorithm for finding a </a:t>
                </a:r>
                <a:r>
                  <a:rPr lang="en-US" sz="1200" b="1" u="sng" dirty="0"/>
                  <a:t>local minimum </a:t>
                </a:r>
                <a:r>
                  <a:rPr lang="en-US" sz="1200" dirty="0"/>
                  <a:t>of a </a:t>
                </a:r>
                <a:r>
                  <a:rPr lang="en-US" sz="1200" b="1" u="sng" dirty="0"/>
                  <a:t>differentiable</a:t>
                </a:r>
                <a:r>
                  <a:rPr lang="en-US" sz="1200" dirty="0"/>
                  <a:t> function.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1200" b="1" u="sng" dirty="0"/>
                  <a:t>Gradient descent </a:t>
                </a:r>
                <a:r>
                  <a:rPr lang="en-US" sz="1200" dirty="0"/>
                  <a:t>intends to take repeated steps in the </a:t>
                </a:r>
                <a:r>
                  <a:rPr lang="en-US" sz="1200" b="1" u="sng" dirty="0"/>
                  <a:t>opposite direction of the gradient </a:t>
                </a:r>
                <a:r>
                  <a:rPr lang="en-US" sz="1200" dirty="0"/>
                  <a:t>of the function at the current point.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US" sz="1200" b="1" u="sng" dirty="0"/>
                  <a:t>Gradient ascent </a:t>
                </a:r>
                <a:r>
                  <a:rPr lang="en-US" sz="1200" dirty="0"/>
                  <a:t>is a converse process of gradient descent, which is stepping in </a:t>
                </a:r>
                <a:r>
                  <a:rPr lang="en-US" sz="1200" b="1" u="sng" dirty="0"/>
                  <a:t>the direction of the gradient</a:t>
                </a:r>
                <a:r>
                  <a:rPr lang="en-US" sz="1200" dirty="0"/>
                  <a:t>, and it will lead to find a </a:t>
                </a:r>
                <a:r>
                  <a:rPr lang="en-US" sz="1200" b="1" u="sng" dirty="0"/>
                  <a:t>local maximum </a:t>
                </a:r>
                <a:r>
                  <a:rPr lang="en-US" sz="1200" dirty="0"/>
                  <a:t>of that function.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US" sz="1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F7840F-36A7-0D45-8EA8-095F7CB9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2" y="1156996"/>
                <a:ext cx="3415004" cy="3600986"/>
              </a:xfrm>
              <a:prstGeom prst="rect">
                <a:avLst/>
              </a:prstGeom>
              <a:blipFill>
                <a:blip r:embed="rId2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D716EFF7-47F6-294E-9142-9BEB6EDA8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3" y="1156996"/>
            <a:ext cx="2060685" cy="2064398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B4311EDC-CCA9-A94A-9503-650CCEDFD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05" y="1254967"/>
            <a:ext cx="2230991" cy="18684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71026-CCAC-2B4D-96AE-30659FE56F6D}"/>
                  </a:ext>
                </a:extLst>
              </p:cNvPr>
              <p:cNvSpPr txBox="1"/>
              <p:nvPr/>
            </p:nvSpPr>
            <p:spPr>
              <a:xfrm>
                <a:off x="4194069" y="3458636"/>
                <a:ext cx="4842671" cy="1491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𝑑𝑒𝑓𝑖𝑛𝑒𝑑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𝑑𝑖𝑚𝑒𝑛𝑠𝑖𝑜𝑛𝑎𝑙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𝑠𝑝𝑎𝑐𝑒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𝑇h𝑒𝑛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h𝑎𝑣𝑒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071026-CCAC-2B4D-96AE-30659FE5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69" y="3458636"/>
                <a:ext cx="4842671" cy="1491627"/>
              </a:xfrm>
              <a:prstGeom prst="rect">
                <a:avLst/>
              </a:prstGeom>
              <a:blipFill>
                <a:blip r:embed="rId5"/>
                <a:stretch>
                  <a:fillRect l="-262" t="-1695" r="-785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78;p16">
            <a:extLst>
              <a:ext uri="{FF2B5EF4-FFF2-40B4-BE49-F238E27FC236}">
                <a16:creationId xmlns:a16="http://schemas.microsoft.com/office/drawing/2014/main" id="{4A54160A-0A19-F746-B1D6-763A40BC0EEF}"/>
              </a:ext>
            </a:extLst>
          </p:cNvPr>
          <p:cNvSpPr txBox="1"/>
          <p:nvPr/>
        </p:nvSpPr>
        <p:spPr>
          <a:xfrm>
            <a:off x="2346760" y="4698475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Wikipedia.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255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6FFB-B2FC-4B4E-807A-5B863029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A903EC8-7FEF-B646-8893-A0FDF0DC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" y="1217468"/>
            <a:ext cx="3048000" cy="3022600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C98960D1-C8C2-FD46-95B7-A143D241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73" y="1352550"/>
            <a:ext cx="3251200" cy="2438400"/>
          </a:xfrm>
          <a:prstGeom prst="rect">
            <a:avLst/>
          </a:prstGeom>
        </p:spPr>
      </p:pic>
      <p:sp>
        <p:nvSpPr>
          <p:cNvPr id="7" name="Google Shape;78;p16">
            <a:extLst>
              <a:ext uri="{FF2B5EF4-FFF2-40B4-BE49-F238E27FC236}">
                <a16:creationId xmlns:a16="http://schemas.microsoft.com/office/drawing/2014/main" id="{00AF3C55-95BD-154E-B8FE-78F51B911993}"/>
              </a:ext>
            </a:extLst>
          </p:cNvPr>
          <p:cNvSpPr txBox="1"/>
          <p:nvPr/>
        </p:nvSpPr>
        <p:spPr>
          <a:xfrm>
            <a:off x="2474177" y="4686405"/>
            <a:ext cx="27258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Hoang Duong and Ayoosh Kathuria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32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A240-3ACF-D245-9B9C-10AF6CF6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ED7FD-EFDB-BF49-9C55-AACC279A967C}"/>
              </a:ext>
            </a:extLst>
          </p:cNvPr>
          <p:cNvCxnSpPr>
            <a:cxnSpLocks/>
          </p:cNvCxnSpPr>
          <p:nvPr/>
        </p:nvCxnSpPr>
        <p:spPr>
          <a:xfrm flipV="1">
            <a:off x="858982" y="1173018"/>
            <a:ext cx="0" cy="212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5934B4-49D0-E54D-963D-71939576882C}"/>
              </a:ext>
            </a:extLst>
          </p:cNvPr>
          <p:cNvCxnSpPr>
            <a:cxnSpLocks/>
          </p:cNvCxnSpPr>
          <p:nvPr/>
        </p:nvCxnSpPr>
        <p:spPr>
          <a:xfrm>
            <a:off x="858982" y="3297382"/>
            <a:ext cx="3574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reeform 14">
            <a:extLst>
              <a:ext uri="{FF2B5EF4-FFF2-40B4-BE49-F238E27FC236}">
                <a16:creationId xmlns:a16="http://schemas.microsoft.com/office/drawing/2014/main" id="{BC27181E-300C-804B-A7EB-F2801A85F339}"/>
              </a:ext>
            </a:extLst>
          </p:cNvPr>
          <p:cNvSpPr/>
          <p:nvPr/>
        </p:nvSpPr>
        <p:spPr>
          <a:xfrm>
            <a:off x="1108364" y="1450110"/>
            <a:ext cx="2752436" cy="1524000"/>
          </a:xfrm>
          <a:custGeom>
            <a:avLst/>
            <a:gdLst>
              <a:gd name="connsiteX0" fmla="*/ 0 w 3315854"/>
              <a:gd name="connsiteY0" fmla="*/ 212436 h 2023751"/>
              <a:gd name="connsiteX1" fmla="*/ 1588654 w 3315854"/>
              <a:gd name="connsiteY1" fmla="*/ 2022764 h 2023751"/>
              <a:gd name="connsiteX2" fmla="*/ 3315854 w 3315854"/>
              <a:gd name="connsiteY2" fmla="*/ 0 h 20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5854" h="2023751">
                <a:moveTo>
                  <a:pt x="0" y="212436"/>
                </a:moveTo>
                <a:cubicBezTo>
                  <a:pt x="518006" y="1135303"/>
                  <a:pt x="1036012" y="2058170"/>
                  <a:pt x="1588654" y="2022764"/>
                </a:cubicBezTo>
                <a:cubicBezTo>
                  <a:pt x="2141296" y="1987358"/>
                  <a:pt x="2728575" y="993679"/>
                  <a:pt x="3315854" y="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5A2EE6-CE08-2244-B5CD-DF20E45E4C36}"/>
                  </a:ext>
                </a:extLst>
              </p:cNvPr>
              <p:cNvSpPr txBox="1"/>
              <p:nvPr/>
            </p:nvSpPr>
            <p:spPr>
              <a:xfrm>
                <a:off x="272474" y="1187108"/>
                <a:ext cx="711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5A2EE6-CE08-2244-B5CD-DF20E45E4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74" y="1187108"/>
                <a:ext cx="711200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BC2D38-FABE-1442-B323-3E16BD2A8199}"/>
                  </a:ext>
                </a:extLst>
              </p:cNvPr>
              <p:cNvSpPr txBox="1"/>
              <p:nvPr/>
            </p:nvSpPr>
            <p:spPr>
              <a:xfrm>
                <a:off x="4156384" y="3297382"/>
                <a:ext cx="4156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BC2D38-FABE-1442-B323-3E16BD2A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84" y="3297382"/>
                <a:ext cx="41561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9F97E3-94C2-5944-8108-E090379A5944}"/>
                  </a:ext>
                </a:extLst>
              </p:cNvPr>
              <p:cNvSpPr txBox="1"/>
              <p:nvPr/>
            </p:nvSpPr>
            <p:spPr>
              <a:xfrm>
                <a:off x="563418" y="3171202"/>
                <a:ext cx="4202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9F97E3-94C2-5944-8108-E090379A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8" y="3171202"/>
                <a:ext cx="42025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86B0BE1-A01F-E148-B070-0664F45CF7AC}"/>
              </a:ext>
            </a:extLst>
          </p:cNvPr>
          <p:cNvSpPr/>
          <p:nvPr/>
        </p:nvSpPr>
        <p:spPr>
          <a:xfrm>
            <a:off x="2373745" y="2923310"/>
            <a:ext cx="110837" cy="101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F11082-759A-614F-ADDF-35159C2F32A4}"/>
              </a:ext>
            </a:extLst>
          </p:cNvPr>
          <p:cNvCxnSpPr>
            <a:cxnSpLocks/>
          </p:cNvCxnSpPr>
          <p:nvPr/>
        </p:nvCxnSpPr>
        <p:spPr>
          <a:xfrm flipH="1">
            <a:off x="2646208" y="1450110"/>
            <a:ext cx="1390084" cy="157479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C5D660-D152-7247-9FBD-85AA26A3C31D}"/>
              </a:ext>
            </a:extLst>
          </p:cNvPr>
          <p:cNvCxnSpPr>
            <a:cxnSpLocks/>
          </p:cNvCxnSpPr>
          <p:nvPr/>
        </p:nvCxnSpPr>
        <p:spPr>
          <a:xfrm>
            <a:off x="1018320" y="1664268"/>
            <a:ext cx="1212252" cy="14968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F46BDD-FEAA-7141-A67E-9B579B3F3BDF}"/>
                  </a:ext>
                </a:extLst>
              </p:cNvPr>
              <p:cNvSpPr txBox="1"/>
              <p:nvPr/>
            </p:nvSpPr>
            <p:spPr>
              <a:xfrm>
                <a:off x="932872" y="2412706"/>
                <a:ext cx="636008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F46BDD-FEAA-7141-A67E-9B579B3F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72" y="2412706"/>
                <a:ext cx="636008" cy="307841"/>
              </a:xfrm>
              <a:prstGeom prst="rect">
                <a:avLst/>
              </a:prstGeom>
              <a:blipFill>
                <a:blip r:embed="rId5"/>
                <a:stretch>
                  <a:fillRect l="-5882" t="-4000" r="-392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E69B31-769A-F742-94C1-4499B3C12772}"/>
                  </a:ext>
                </a:extLst>
              </p:cNvPr>
              <p:cNvSpPr txBox="1"/>
              <p:nvPr/>
            </p:nvSpPr>
            <p:spPr>
              <a:xfrm>
                <a:off x="2707546" y="1687563"/>
                <a:ext cx="636008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E69B31-769A-F742-94C1-4499B3C12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46" y="1687563"/>
                <a:ext cx="636008" cy="307841"/>
              </a:xfrm>
              <a:prstGeom prst="rect">
                <a:avLst/>
              </a:prstGeom>
              <a:blipFill>
                <a:blip r:embed="rId6"/>
                <a:stretch>
                  <a:fillRect l="-5882" r="-39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72DF42-1CCA-6442-A0D7-EAD896F4E9A5}"/>
                  </a:ext>
                </a:extLst>
              </p:cNvPr>
              <p:cNvSpPr txBox="1"/>
              <p:nvPr/>
            </p:nvSpPr>
            <p:spPr>
              <a:xfrm>
                <a:off x="1555016" y="4032142"/>
                <a:ext cx="1414041" cy="408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372DF42-1CCA-6442-A0D7-EAD896F4E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016" y="4032142"/>
                <a:ext cx="1414041" cy="408958"/>
              </a:xfrm>
              <a:prstGeom prst="rect">
                <a:avLst/>
              </a:prstGeom>
              <a:blipFill>
                <a:blip r:embed="rId7"/>
                <a:stretch>
                  <a:fillRect l="-1786" t="-3030" r="-4464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54B80E-035B-8B45-9052-A0E7832C43FF}"/>
              </a:ext>
            </a:extLst>
          </p:cNvPr>
          <p:cNvCxnSpPr>
            <a:cxnSpLocks/>
          </p:cNvCxnSpPr>
          <p:nvPr/>
        </p:nvCxnSpPr>
        <p:spPr>
          <a:xfrm>
            <a:off x="5257848" y="3325090"/>
            <a:ext cx="3574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881C77-24E1-C741-912E-A020409DD5A4}"/>
              </a:ext>
            </a:extLst>
          </p:cNvPr>
          <p:cNvCxnSpPr>
            <a:cxnSpLocks/>
          </p:cNvCxnSpPr>
          <p:nvPr/>
        </p:nvCxnSpPr>
        <p:spPr>
          <a:xfrm flipV="1">
            <a:off x="5257848" y="1200726"/>
            <a:ext cx="0" cy="212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6DAA1729-26A8-0940-BD2C-323C037CA254}"/>
              </a:ext>
            </a:extLst>
          </p:cNvPr>
          <p:cNvSpPr/>
          <p:nvPr/>
        </p:nvSpPr>
        <p:spPr>
          <a:xfrm>
            <a:off x="5664227" y="1454151"/>
            <a:ext cx="2752436" cy="1524000"/>
          </a:xfrm>
          <a:custGeom>
            <a:avLst/>
            <a:gdLst>
              <a:gd name="connsiteX0" fmla="*/ 0 w 3315854"/>
              <a:gd name="connsiteY0" fmla="*/ 212436 h 2023751"/>
              <a:gd name="connsiteX1" fmla="*/ 1588654 w 3315854"/>
              <a:gd name="connsiteY1" fmla="*/ 2022764 h 2023751"/>
              <a:gd name="connsiteX2" fmla="*/ 3315854 w 3315854"/>
              <a:gd name="connsiteY2" fmla="*/ 0 h 2023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5854" h="2023751">
                <a:moveTo>
                  <a:pt x="0" y="212436"/>
                </a:moveTo>
                <a:cubicBezTo>
                  <a:pt x="518006" y="1135303"/>
                  <a:pt x="1036012" y="2058170"/>
                  <a:pt x="1588654" y="2022764"/>
                </a:cubicBezTo>
                <a:cubicBezTo>
                  <a:pt x="2141296" y="1987358"/>
                  <a:pt x="2728575" y="993679"/>
                  <a:pt x="3315854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5FDEC5-F4C2-C944-88F4-4E71AB46B1A7}"/>
              </a:ext>
            </a:extLst>
          </p:cNvPr>
          <p:cNvSpPr/>
          <p:nvPr/>
        </p:nvSpPr>
        <p:spPr>
          <a:xfrm>
            <a:off x="6929608" y="2924465"/>
            <a:ext cx="110837" cy="10159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EAAE7F-C66E-054F-B43C-763C822107C1}"/>
              </a:ext>
            </a:extLst>
          </p:cNvPr>
          <p:cNvCxnSpPr>
            <a:cxnSpLocks/>
          </p:cNvCxnSpPr>
          <p:nvPr/>
        </p:nvCxnSpPr>
        <p:spPr>
          <a:xfrm flipH="1">
            <a:off x="7063568" y="1625306"/>
            <a:ext cx="1390084" cy="1574799"/>
          </a:xfrm>
          <a:prstGeom prst="line">
            <a:avLst/>
          </a:prstGeom>
          <a:ln>
            <a:solidFill>
              <a:srgbClr val="EA39FB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D91155-F8AB-1245-86E0-BF251150A26B}"/>
              </a:ext>
            </a:extLst>
          </p:cNvPr>
          <p:cNvCxnSpPr>
            <a:cxnSpLocks/>
          </p:cNvCxnSpPr>
          <p:nvPr/>
        </p:nvCxnSpPr>
        <p:spPr>
          <a:xfrm>
            <a:off x="5546504" y="1625306"/>
            <a:ext cx="1212252" cy="1496877"/>
          </a:xfrm>
          <a:prstGeom prst="line">
            <a:avLst/>
          </a:prstGeom>
          <a:ln>
            <a:solidFill>
              <a:srgbClr val="EA39FB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BB2149-DAFA-0C49-AC3D-83CBA87D9A38}"/>
                  </a:ext>
                </a:extLst>
              </p:cNvPr>
              <p:cNvSpPr txBox="1"/>
              <p:nvPr/>
            </p:nvSpPr>
            <p:spPr>
              <a:xfrm>
                <a:off x="5574136" y="2540346"/>
                <a:ext cx="607730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BB2149-DAFA-0C49-AC3D-83CBA87D9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136" y="2540346"/>
                <a:ext cx="607730" cy="307841"/>
              </a:xfrm>
              <a:prstGeom prst="rect">
                <a:avLst/>
              </a:prstGeom>
              <a:blipFill>
                <a:blip r:embed="rId8"/>
                <a:stretch>
                  <a:fillRect l="-6122" t="-4000" r="-40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FC20B09-CEE6-034E-8A88-5605916781F2}"/>
                  </a:ext>
                </a:extLst>
              </p:cNvPr>
              <p:cNvSpPr txBox="1"/>
              <p:nvPr/>
            </p:nvSpPr>
            <p:spPr>
              <a:xfrm>
                <a:off x="7424415" y="1510347"/>
                <a:ext cx="607730" cy="307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FC20B09-CEE6-034E-8A88-560591678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15" y="1510347"/>
                <a:ext cx="607730" cy="307841"/>
              </a:xfrm>
              <a:prstGeom prst="rect">
                <a:avLst/>
              </a:prstGeom>
              <a:blipFill>
                <a:blip r:embed="rId9"/>
                <a:stretch>
                  <a:fillRect l="-6122" t="-4000" r="-40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BD53C7-B8C3-ED4B-890E-1A7311E9EC9C}"/>
                  </a:ext>
                </a:extLst>
              </p:cNvPr>
              <p:cNvSpPr txBox="1"/>
              <p:nvPr/>
            </p:nvSpPr>
            <p:spPr>
              <a:xfrm>
                <a:off x="4671291" y="1193213"/>
                <a:ext cx="711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BD53C7-B8C3-ED4B-890E-1A7311E9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291" y="1193213"/>
                <a:ext cx="711200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A1EAEF-6C28-5049-8CDF-BDC5C285E4C7}"/>
                  </a:ext>
                </a:extLst>
              </p:cNvPr>
              <p:cNvSpPr txBox="1"/>
              <p:nvPr/>
            </p:nvSpPr>
            <p:spPr>
              <a:xfrm>
                <a:off x="8543637" y="3297381"/>
                <a:ext cx="4156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EA1EAEF-6C28-5049-8CDF-BDC5C285E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637" y="3297381"/>
                <a:ext cx="41561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EFF735-CDB5-724B-941B-4D6BA88D1C25}"/>
                  </a:ext>
                </a:extLst>
              </p:cNvPr>
              <p:cNvSpPr txBox="1"/>
              <p:nvPr/>
            </p:nvSpPr>
            <p:spPr>
              <a:xfrm>
                <a:off x="4955311" y="3200487"/>
                <a:ext cx="4202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EFF735-CDB5-724B-941B-4D6BA88D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11" y="3200487"/>
                <a:ext cx="42025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C09D372-84DA-514B-B8E5-702035C576B4}"/>
                  </a:ext>
                </a:extLst>
              </p:cNvPr>
              <p:cNvSpPr txBox="1"/>
              <p:nvPr/>
            </p:nvSpPr>
            <p:spPr>
              <a:xfrm>
                <a:off x="6618104" y="4032142"/>
                <a:ext cx="1301190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C09D372-84DA-514B-B8E5-702035C57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04" y="4032142"/>
                <a:ext cx="1301190" cy="410369"/>
              </a:xfrm>
              <a:prstGeom prst="rect">
                <a:avLst/>
              </a:prstGeom>
              <a:blipFill>
                <a:blip r:embed="rId13"/>
                <a:stretch>
                  <a:fillRect l="-2913" t="-3030" r="-388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53AE52-3BDD-2744-86FB-B2B185B7FC3E}"/>
                  </a:ext>
                </a:extLst>
              </p:cNvPr>
              <p:cNvSpPr txBox="1"/>
              <p:nvPr/>
            </p:nvSpPr>
            <p:spPr>
              <a:xfrm>
                <a:off x="3076360" y="4616684"/>
                <a:ext cx="31965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𝑏𝑜𝑡h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𝑑𝑒𝑛𝑜𝑡𝑒𝑑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353AE52-3BDD-2744-86FB-B2B185B7F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60" y="4616684"/>
                <a:ext cx="3196580" cy="215444"/>
              </a:xfrm>
              <a:prstGeom prst="rect">
                <a:avLst/>
              </a:prstGeom>
              <a:blipFill>
                <a:blip r:embed="rId14"/>
                <a:stretch>
                  <a:fillRect l="-397" t="-5556" r="-1587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5E16E642-7DAE-824A-9A59-552426BEB439}"/>
              </a:ext>
            </a:extLst>
          </p:cNvPr>
          <p:cNvSpPr/>
          <p:nvPr/>
        </p:nvSpPr>
        <p:spPr>
          <a:xfrm>
            <a:off x="311700" y="1017725"/>
            <a:ext cx="4359591" cy="258743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56611B4-95E2-4541-84B1-E3E97E4D2432}"/>
              </a:ext>
            </a:extLst>
          </p:cNvPr>
          <p:cNvSpPr/>
          <p:nvPr/>
        </p:nvSpPr>
        <p:spPr>
          <a:xfrm>
            <a:off x="4756727" y="1017725"/>
            <a:ext cx="4202526" cy="258743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xit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  <p:bldP spid="52" grpId="0"/>
      <p:bldP spid="53" grpId="0"/>
      <p:bldP spid="54" grpId="0" animBg="1"/>
      <p:bldP spid="54" grpId="1" animBg="1"/>
      <p:bldP spid="54" grpId="2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25F8-82B7-4D40-9C94-21021154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6A2A7252-FC34-1848-A72D-FFF2A165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818822"/>
            <a:ext cx="3625675" cy="21373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D2F2DB-F540-424B-A6D6-E51AF4729FA8}"/>
                  </a:ext>
                </a:extLst>
              </p:cNvPr>
              <p:cNvSpPr txBox="1"/>
              <p:nvPr/>
            </p:nvSpPr>
            <p:spPr>
              <a:xfrm>
                <a:off x="4021492" y="1818822"/>
                <a:ext cx="4996176" cy="631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1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1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D2F2DB-F540-424B-A6D6-E51AF472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492" y="1818822"/>
                <a:ext cx="4996176" cy="631391"/>
              </a:xfrm>
              <a:prstGeom prst="rect">
                <a:avLst/>
              </a:prstGeom>
              <a:blipFill>
                <a:blip r:embed="rId3"/>
                <a:stretch>
                  <a:fillRect l="-254" t="-64000" b="-1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93D3E6-7C11-1A44-BEDF-488D6E3B0059}"/>
                  </a:ext>
                </a:extLst>
              </p:cNvPr>
              <p:cNvSpPr txBox="1"/>
              <p:nvPr/>
            </p:nvSpPr>
            <p:spPr>
              <a:xfrm>
                <a:off x="4469564" y="2887501"/>
                <a:ext cx="4100032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𝐷𝑒𝑠𝑐𝑒𝑛𝑡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𝑎𝑝𝑝𝑟𝑜𝑝𝑟𝑖𝑎𝑡𝑒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93D3E6-7C11-1A44-BEDF-488D6E3B0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564" y="2887501"/>
                <a:ext cx="4100032" cy="646331"/>
              </a:xfrm>
              <a:prstGeom prst="rect">
                <a:avLst/>
              </a:prstGeom>
              <a:blipFill>
                <a:blip r:embed="rId4"/>
                <a:stretch>
                  <a:fillRect l="-617" t="-3846" r="-92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4E87EE-50AF-D542-81C9-DC55005A5A59}"/>
                  </a:ext>
                </a:extLst>
              </p:cNvPr>
              <p:cNvSpPr txBox="1"/>
              <p:nvPr/>
            </p:nvSpPr>
            <p:spPr>
              <a:xfrm>
                <a:off x="1449991" y="4393468"/>
                <a:ext cx="6244017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𝑑𝑒𝑛𝑜𝑡𝑒𝑑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4E87EE-50AF-D542-81C9-DC55005A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91" y="4393468"/>
                <a:ext cx="6244017" cy="418128"/>
              </a:xfrm>
              <a:prstGeom prst="rect">
                <a:avLst/>
              </a:prstGeom>
              <a:blipFill>
                <a:blip r:embed="rId5"/>
                <a:stretch>
                  <a:fillRect t="-30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2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51C1F-9FA0-DD49-9D6C-CA5CFBE0E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7F808-F482-9F41-B193-175FC5802E9D}"/>
                  </a:ext>
                </a:extLst>
              </p:cNvPr>
              <p:cNvSpPr txBox="1"/>
              <p:nvPr/>
            </p:nvSpPr>
            <p:spPr>
              <a:xfrm>
                <a:off x="979714" y="2255894"/>
                <a:ext cx="2619307" cy="631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B7F808-F482-9F41-B193-175FC5802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2255894"/>
                <a:ext cx="2619307" cy="631711"/>
              </a:xfrm>
              <a:prstGeom prst="rect">
                <a:avLst/>
              </a:prstGeom>
              <a:blipFill>
                <a:blip r:embed="rId2"/>
                <a:stretch>
                  <a:fillRect l="-1932" t="-125490" r="-966" b="-18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EB674-8F10-6C49-B031-6C86327F950E}"/>
              </a:ext>
            </a:extLst>
          </p:cNvPr>
          <p:cNvSpPr txBox="1"/>
          <p:nvPr/>
        </p:nvSpPr>
        <p:spPr>
          <a:xfrm>
            <a:off x="4898571" y="1259633"/>
            <a:ext cx="2733870" cy="30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of convolution: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0507B6-53D1-404B-8A7F-3B9A0FCAE011}"/>
                  </a:ext>
                </a:extLst>
              </p:cNvPr>
              <p:cNvSpPr txBox="1"/>
              <p:nvPr/>
            </p:nvSpPr>
            <p:spPr>
              <a:xfrm>
                <a:off x="5492047" y="1664991"/>
                <a:ext cx="11335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0507B6-53D1-404B-8A7F-3B9A0FCAE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47" y="1664991"/>
                <a:ext cx="1133580" cy="215444"/>
              </a:xfrm>
              <a:prstGeom prst="rect">
                <a:avLst/>
              </a:prstGeom>
              <a:blipFill>
                <a:blip r:embed="rId3"/>
                <a:stretch>
                  <a:fillRect l="-4444" t="-5882" r="-4444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E5728-BE5E-5141-8F13-C2454A47334A}"/>
                  </a:ext>
                </a:extLst>
              </p:cNvPr>
              <p:cNvSpPr txBox="1"/>
              <p:nvPr/>
            </p:nvSpPr>
            <p:spPr>
              <a:xfrm>
                <a:off x="5240834" y="2054915"/>
                <a:ext cx="204934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EE5728-BE5E-5141-8F13-C2454A473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834" y="2054915"/>
                <a:ext cx="2049344" cy="215444"/>
              </a:xfrm>
              <a:prstGeom prst="rect">
                <a:avLst/>
              </a:prstGeom>
              <a:blipFill>
                <a:blip r:embed="rId4"/>
                <a:stretch>
                  <a:fillRect l="-2454" r="-1227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6E2A9-8A15-7449-BCFC-69E00F0F6FCC}"/>
                  </a:ext>
                </a:extLst>
              </p:cNvPr>
              <p:cNvSpPr txBox="1"/>
              <p:nvPr/>
            </p:nvSpPr>
            <p:spPr>
              <a:xfrm>
                <a:off x="5161220" y="2444544"/>
                <a:ext cx="24838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A6E2A9-8A15-7449-BCFC-69E00F0F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20" y="2444544"/>
                <a:ext cx="2483821" cy="215444"/>
              </a:xfrm>
              <a:prstGeom prst="rect">
                <a:avLst/>
              </a:prstGeom>
              <a:blipFill>
                <a:blip r:embed="rId5"/>
                <a:stretch>
                  <a:fillRect l="-2041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665D26-DF50-C44A-A882-107344767A30}"/>
              </a:ext>
            </a:extLst>
          </p:cNvPr>
          <p:cNvSpPr txBox="1"/>
          <p:nvPr/>
        </p:nvSpPr>
        <p:spPr>
          <a:xfrm>
            <a:off x="979714" y="4086808"/>
            <a:ext cx="2855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In-Class Practice: Prove the first community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CD38E-519D-0A4F-BC7C-3DC12B58FC99}"/>
                  </a:ext>
                </a:extLst>
              </p:cNvPr>
              <p:cNvSpPr txBox="1"/>
              <p:nvPr/>
            </p:nvSpPr>
            <p:spPr>
              <a:xfrm>
                <a:off x="4201308" y="2994362"/>
                <a:ext cx="4837522" cy="200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𝑃𝑟𝑜𝑜𝑓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CD38E-519D-0A4F-BC7C-3DC12B58F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08" y="2994362"/>
                <a:ext cx="4837522" cy="2008883"/>
              </a:xfrm>
              <a:prstGeom prst="rect">
                <a:avLst/>
              </a:prstGeom>
              <a:blipFill>
                <a:blip r:embed="rId6"/>
                <a:stretch>
                  <a:fillRect t="-16875" b="-5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6F223DA-4BF1-3C4A-AC3B-2397E368387B}"/>
              </a:ext>
            </a:extLst>
          </p:cNvPr>
          <p:cNvSpPr/>
          <p:nvPr/>
        </p:nvSpPr>
        <p:spPr>
          <a:xfrm>
            <a:off x="979714" y="3993918"/>
            <a:ext cx="3015064" cy="61611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46F36B-CD6D-1146-A665-C416A334D627}"/>
              </a:ext>
            </a:extLst>
          </p:cNvPr>
          <p:cNvSpPr/>
          <p:nvPr/>
        </p:nvSpPr>
        <p:spPr>
          <a:xfrm>
            <a:off x="4469363" y="2887605"/>
            <a:ext cx="4674637" cy="21156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6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8EA9-7358-CD40-A51D-D07A6F493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5" y="445025"/>
            <a:ext cx="8592155" cy="572700"/>
          </a:xfrm>
        </p:spPr>
        <p:txBody>
          <a:bodyPr/>
          <a:lstStyle/>
          <a:p>
            <a:r>
              <a:rPr lang="en-US" sz="2400" dirty="0"/>
              <a:t>Convolutional Neural Network (CNN) in Computer Vision (CV)</a:t>
            </a:r>
          </a:p>
        </p:txBody>
      </p:sp>
      <p:pic>
        <p:nvPicPr>
          <p:cNvPr id="4" name="Picture 3" descr="A picture containing text, kitchen appliance, stove&#10;&#10;Description automatically generated">
            <a:extLst>
              <a:ext uri="{FF2B5EF4-FFF2-40B4-BE49-F238E27FC236}">
                <a16:creationId xmlns:a16="http://schemas.microsoft.com/office/drawing/2014/main" id="{28B73FB2-5A1C-734E-97D5-E4098278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268396"/>
            <a:ext cx="7721600" cy="1298159"/>
          </a:xfrm>
          <a:prstGeom prst="rect">
            <a:avLst/>
          </a:prstGeom>
        </p:spPr>
      </p:pic>
      <p:pic>
        <p:nvPicPr>
          <p:cNvPr id="6" name="Picture 5" descr="A picture containing text, outdoor, silhouette&#10;&#10;Description automatically generated">
            <a:extLst>
              <a:ext uri="{FF2B5EF4-FFF2-40B4-BE49-F238E27FC236}">
                <a16:creationId xmlns:a16="http://schemas.microsoft.com/office/drawing/2014/main" id="{B4BCB602-48A2-9044-A478-2B218BF7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65" y="3432920"/>
            <a:ext cx="2032672" cy="116031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4F8D7A8-DEA1-D040-90E5-6C4F2508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834" y="2704530"/>
            <a:ext cx="1459281" cy="1170574"/>
          </a:xfrm>
          <a:prstGeom prst="rect">
            <a:avLst/>
          </a:prstGeom>
        </p:spPr>
      </p:pic>
      <p:pic>
        <p:nvPicPr>
          <p:cNvPr id="10" name="Picture 9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1C290208-1490-8940-A4E4-48C9A5ADC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472" y="4013079"/>
            <a:ext cx="1453643" cy="10263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ECE8F5-E71D-EE42-BCDB-7FC6D33251D0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852237" y="3289817"/>
            <a:ext cx="1245597" cy="72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208918-EB32-964B-ACA6-DB6FB23D1957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852237" y="4013079"/>
            <a:ext cx="1251235" cy="51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8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61CD-7E78-3E4E-81C1-3E5189C58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and edge Detection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B0E94AD-EE3F-2244-92BC-CFB4CF1F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05" y="1097448"/>
            <a:ext cx="4616701" cy="3601027"/>
          </a:xfrm>
          <a:prstGeom prst="rect">
            <a:avLst/>
          </a:prstGeom>
        </p:spPr>
      </p:pic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158ED7CE-ECB0-6348-9D8B-7F0C50388555}"/>
              </a:ext>
            </a:extLst>
          </p:cNvPr>
          <p:cNvSpPr txBox="1"/>
          <p:nvPr/>
        </p:nvSpPr>
        <p:spPr>
          <a:xfrm>
            <a:off x="3667560" y="4778198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Piotr Skalski, April 12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2019.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62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465B-3E6B-0349-A736-2FF90C2E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Convolution in Computer Vision</a:t>
            </a:r>
          </a:p>
        </p:txBody>
      </p:sp>
      <p:pic>
        <p:nvPicPr>
          <p:cNvPr id="4" name="Picture 3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A6EEAD46-0232-A547-B0FE-EC14656C5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96639"/>
            <a:ext cx="2555738" cy="2815997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7B05C767-607C-4941-ABEC-2E779B14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16" y="1196639"/>
            <a:ext cx="2994312" cy="2566553"/>
          </a:xfrm>
          <a:prstGeom prst="rect">
            <a:avLst/>
          </a:prstGeom>
        </p:spPr>
      </p:pic>
      <p:pic>
        <p:nvPicPr>
          <p:cNvPr id="8" name="Picture 7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79E81E8E-A3F5-0C43-A356-25EFC68B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97" y="1196639"/>
            <a:ext cx="2925360" cy="321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9EF24-D505-7947-A7C7-A03C956B21F2}"/>
              </a:ext>
            </a:extLst>
          </p:cNvPr>
          <p:cNvSpPr txBox="1"/>
          <p:nvPr/>
        </p:nvSpPr>
        <p:spPr>
          <a:xfrm>
            <a:off x="461818" y="4230255"/>
            <a:ext cx="223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Sliding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980CF-2D5B-D143-8842-30DDA34852CA}"/>
              </a:ext>
            </a:extLst>
          </p:cNvPr>
          <p:cNvSpPr txBox="1"/>
          <p:nvPr/>
        </p:nvSpPr>
        <p:spPr>
          <a:xfrm>
            <a:off x="3454400" y="4397669"/>
            <a:ext cx="223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7A422-6E9E-9741-A2AF-3C9435D77B76}"/>
              </a:ext>
            </a:extLst>
          </p:cNvPr>
          <p:cNvSpPr txBox="1"/>
          <p:nvPr/>
        </p:nvSpPr>
        <p:spPr>
          <a:xfrm>
            <a:off x="6379760" y="4384143"/>
            <a:ext cx="223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Padding</a:t>
            </a:r>
          </a:p>
        </p:txBody>
      </p:sp>
      <p:sp>
        <p:nvSpPr>
          <p:cNvPr id="12" name="Google Shape;78;p16">
            <a:extLst>
              <a:ext uri="{FF2B5EF4-FFF2-40B4-BE49-F238E27FC236}">
                <a16:creationId xmlns:a16="http://schemas.microsoft.com/office/drawing/2014/main" id="{73A39BDC-D6CC-8149-9E40-30147A2F2279}"/>
              </a:ext>
            </a:extLst>
          </p:cNvPr>
          <p:cNvSpPr txBox="1"/>
          <p:nvPr/>
        </p:nvSpPr>
        <p:spPr>
          <a:xfrm>
            <a:off x="3815341" y="4840336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Kaggle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173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4E31-6E6E-0B49-9B1F-88B0DEE5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Convolutional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32B336-BFDE-2540-A59D-7B3F483B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06650"/>
              </p:ext>
            </p:extLst>
          </p:nvPr>
        </p:nvGraphicFramePr>
        <p:xfrm>
          <a:off x="805543" y="1483489"/>
          <a:ext cx="27432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53265965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5403238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5392427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653505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554650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4038177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5689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560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499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1566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8292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31769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BA89C4E-4038-284A-A73E-5D4B02D4B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284265"/>
              </p:ext>
            </p:extLst>
          </p:nvPr>
        </p:nvGraphicFramePr>
        <p:xfrm>
          <a:off x="4267200" y="1940689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74354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28896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7837961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85654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523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28366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4B439F-515F-874A-808A-1C06ED686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93228"/>
              </p:ext>
            </p:extLst>
          </p:nvPr>
        </p:nvGraphicFramePr>
        <p:xfrm>
          <a:off x="6627845" y="1940689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1780446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2615058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193228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4885347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52347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037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20475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8383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36C62-77C2-584C-A09B-C7DF9476434E}"/>
                  </a:ext>
                </a:extLst>
              </p:cNvPr>
              <p:cNvSpPr txBox="1"/>
              <p:nvPr/>
            </p:nvSpPr>
            <p:spPr>
              <a:xfrm>
                <a:off x="2593911" y="4418852"/>
                <a:ext cx="4225837" cy="547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E36C62-77C2-584C-A09B-C7DF9476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911" y="4418852"/>
                <a:ext cx="4225837" cy="547201"/>
              </a:xfrm>
              <a:prstGeom prst="rect">
                <a:avLst/>
              </a:prstGeom>
              <a:blipFill>
                <a:blip r:embed="rId3"/>
                <a:stretch>
                  <a:fillRect l="-299" t="-140909" r="-599" b="-1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4491448-4C56-5E42-AE12-32E287D256BB}"/>
              </a:ext>
            </a:extLst>
          </p:cNvPr>
          <p:cNvSpPr txBox="1"/>
          <p:nvPr/>
        </p:nvSpPr>
        <p:spPr>
          <a:xfrm>
            <a:off x="4572000" y="1483489"/>
            <a:ext cx="1156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2637D-919A-1943-8E8D-DDD6400CA956}"/>
              </a:ext>
            </a:extLst>
          </p:cNvPr>
          <p:cNvSpPr txBox="1"/>
          <p:nvPr/>
        </p:nvSpPr>
        <p:spPr>
          <a:xfrm>
            <a:off x="6885992" y="1483489"/>
            <a:ext cx="139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35AAD-5C14-F543-B6EA-37E32B19BB81}"/>
              </a:ext>
            </a:extLst>
          </p:cNvPr>
          <p:cNvSpPr txBox="1"/>
          <p:nvPr/>
        </p:nvSpPr>
        <p:spPr>
          <a:xfrm>
            <a:off x="1399592" y="1184988"/>
            <a:ext cx="1558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766808-7477-6A4A-ABFA-B25C015DD947}"/>
                  </a:ext>
                </a:extLst>
              </p:cNvPr>
              <p:cNvSpPr txBox="1"/>
              <p:nvPr/>
            </p:nvSpPr>
            <p:spPr>
              <a:xfrm>
                <a:off x="3642049" y="2747367"/>
                <a:ext cx="53184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766808-7477-6A4A-ABFA-B25C015D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049" y="2747367"/>
                <a:ext cx="531844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6D02A-FCCC-1F40-9EE5-946DDD81458A}"/>
                  </a:ext>
                </a:extLst>
              </p:cNvPr>
              <p:cNvSpPr txBox="1"/>
              <p:nvPr/>
            </p:nvSpPr>
            <p:spPr>
              <a:xfrm>
                <a:off x="6283323" y="2825092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6D02A-FCCC-1F40-9EE5-946DDD814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23" y="2825092"/>
                <a:ext cx="184346" cy="215444"/>
              </a:xfrm>
              <a:prstGeom prst="rect">
                <a:avLst/>
              </a:prstGeom>
              <a:blipFill>
                <a:blip r:embed="rId5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7ADD832-8A55-9741-8A4B-2DD94F6E6942}"/>
              </a:ext>
            </a:extLst>
          </p:cNvPr>
          <p:cNvSpPr/>
          <p:nvPr/>
        </p:nvSpPr>
        <p:spPr>
          <a:xfrm>
            <a:off x="6627845" y="1940689"/>
            <a:ext cx="1828800" cy="1828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Question:</a:t>
            </a:r>
          </a:p>
          <a:p>
            <a:pPr marL="342900" indent="-342900" algn="ctr">
              <a:buAutoNum type="arabicPeriod"/>
            </a:pPr>
            <a:r>
              <a:rPr lang="en-US" dirty="0"/>
              <a:t>Guess the shape of the feature map</a:t>
            </a:r>
          </a:p>
          <a:p>
            <a:pPr marL="342900" indent="-342900" algn="ctr">
              <a:buAutoNum type="arabicPeriod"/>
            </a:pPr>
            <a:r>
              <a:rPr lang="en-US" dirty="0"/>
              <a:t>Compute the feature map</a:t>
            </a:r>
          </a:p>
        </p:txBody>
      </p:sp>
    </p:spTree>
    <p:extLst>
      <p:ext uri="{BB962C8B-B14F-4D97-AF65-F5344CB8AC3E}">
        <p14:creationId xmlns:p14="http://schemas.microsoft.com/office/powerpoint/2010/main" val="581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3428-6F86-8A44-AC6A-0EEF1E3B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4116"/>
            <a:ext cx="8520600" cy="572700"/>
          </a:xfrm>
        </p:spPr>
        <p:txBody>
          <a:bodyPr/>
          <a:lstStyle/>
          <a:p>
            <a:r>
              <a:rPr lang="en-US" dirty="0"/>
              <a:t>Kernel Convolution</a:t>
            </a:r>
          </a:p>
        </p:txBody>
      </p:sp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4985C18-6764-3B49-8A80-1C349839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19" y="786816"/>
            <a:ext cx="6022108" cy="4009456"/>
          </a:xfrm>
          <a:prstGeom prst="rect">
            <a:avLst/>
          </a:prstGeom>
        </p:spPr>
      </p:pic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21185765-8377-9C41-A759-434E0F382139}"/>
              </a:ext>
            </a:extLst>
          </p:cNvPr>
          <p:cNvSpPr txBox="1"/>
          <p:nvPr/>
        </p:nvSpPr>
        <p:spPr>
          <a:xfrm>
            <a:off x="4009305" y="4840336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Piotr Skalski, April 12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2019.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8536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V.S. Traditional Programming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825" y="1521859"/>
            <a:ext cx="4202799" cy="2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502850" y="4474150"/>
            <a:ext cx="2607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Raleway"/>
                <a:ea typeface="Raleway"/>
                <a:cs typeface="Raleway"/>
                <a:sym typeface="Raleway"/>
              </a:rPr>
              <a:t>Nektarios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 Kalogridis, 2019.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5" y="1521850"/>
            <a:ext cx="4058726" cy="27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786550" y="4474150"/>
            <a:ext cx="26070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Richard </a:t>
            </a:r>
            <a:r>
              <a:rPr lang="en" dirty="0" err="1">
                <a:latin typeface="Raleway"/>
                <a:ea typeface="Raleway"/>
                <a:cs typeface="Raleway"/>
                <a:sym typeface="Raleway"/>
              </a:rPr>
              <a:t>Bellairs</a:t>
            </a: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, 2018.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54F07-5E96-9644-9581-D997B4EB43F9}"/>
              </a:ext>
            </a:extLst>
          </p:cNvPr>
          <p:cNvSpPr/>
          <p:nvPr/>
        </p:nvSpPr>
        <p:spPr>
          <a:xfrm>
            <a:off x="4704950" y="1521850"/>
            <a:ext cx="4202799" cy="13146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C8584A-6EE9-4C4B-9E44-002EF61D10FB}"/>
              </a:ext>
            </a:extLst>
          </p:cNvPr>
          <p:cNvSpPr/>
          <p:nvPr/>
        </p:nvSpPr>
        <p:spPr>
          <a:xfrm>
            <a:off x="4704950" y="2861783"/>
            <a:ext cx="4202799" cy="139116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3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1B22-730E-824E-AAC8-F88ECB447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8325"/>
            <a:ext cx="8520600" cy="572700"/>
          </a:xfrm>
        </p:spPr>
        <p:txBody>
          <a:bodyPr/>
          <a:lstStyle/>
          <a:p>
            <a:r>
              <a:rPr lang="en-US" dirty="0"/>
              <a:t>Why Padding in Convolution</a:t>
            </a:r>
          </a:p>
        </p:txBody>
      </p:sp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86EDBBC7-96F0-2845-9CC8-F616305C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51" y="990408"/>
            <a:ext cx="3893741" cy="3987992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8D3F7A70-E86A-0140-BC47-35AF7FAE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3" y="2113661"/>
            <a:ext cx="2593391" cy="144949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94AE77E1-6589-404A-B5EB-B103877B2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99" y="2006782"/>
            <a:ext cx="1975427" cy="23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56A0-87EE-E540-8E1D-87DB328B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589"/>
            <a:ext cx="8520600" cy="572700"/>
          </a:xfrm>
        </p:spPr>
        <p:txBody>
          <a:bodyPr/>
          <a:lstStyle/>
          <a:p>
            <a:r>
              <a:rPr lang="en-US" dirty="0"/>
              <a:t>CNN in 3-Channel RGB Images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FFBFFA-EF3F-F546-8531-258F8851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28" y="1136073"/>
            <a:ext cx="6308381" cy="3548464"/>
          </a:xfrm>
          <a:prstGeom prst="rect">
            <a:avLst/>
          </a:prstGeom>
        </p:spPr>
      </p:pic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C51927EC-83E2-0E40-B472-FCE7A0CC579F}"/>
              </a:ext>
            </a:extLst>
          </p:cNvPr>
          <p:cNvSpPr txBox="1"/>
          <p:nvPr/>
        </p:nvSpPr>
        <p:spPr>
          <a:xfrm>
            <a:off x="3159560" y="4829648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Sumit Saha, Dec 15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2018.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22A5C1-394C-5143-B62F-AF7469C2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4" y="1874982"/>
            <a:ext cx="1877110" cy="16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E88D-C621-3C47-AEB3-23664A8E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in CNN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694A262-7637-F945-8D25-80EB1D9A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8" y="1727291"/>
            <a:ext cx="4361873" cy="2197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42DD4-D9D4-C840-9BB3-1AA6B23DE80D}"/>
              </a:ext>
            </a:extLst>
          </p:cNvPr>
          <p:cNvSpPr txBox="1"/>
          <p:nvPr/>
        </p:nvSpPr>
        <p:spPr>
          <a:xfrm>
            <a:off x="3084945" y="4775200"/>
            <a:ext cx="239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Cite: Lukas Biewald, and Wu Jun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BE5F5-46B4-8647-A366-5C7037BB4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164" y="1514763"/>
            <a:ext cx="3187603" cy="260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20EC2D-582B-C441-9530-09D7EAB2E569}"/>
              </a:ext>
            </a:extLst>
          </p:cNvPr>
          <p:cNvSpPr txBox="1"/>
          <p:nvPr/>
        </p:nvSpPr>
        <p:spPr>
          <a:xfrm>
            <a:off x="1311563" y="4048201"/>
            <a:ext cx="3094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 the Usage and Cost of the Computational Power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FA2BF-FEDB-DB48-AF96-5067324B81DB}"/>
              </a:ext>
            </a:extLst>
          </p:cNvPr>
          <p:cNvSpPr txBox="1"/>
          <p:nvPr/>
        </p:nvSpPr>
        <p:spPr>
          <a:xfrm>
            <a:off x="6188364" y="4048201"/>
            <a:ext cx="220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Recognize the Domain Features</a:t>
            </a:r>
          </a:p>
        </p:txBody>
      </p:sp>
    </p:spTree>
    <p:extLst>
      <p:ext uri="{BB962C8B-B14F-4D97-AF65-F5344CB8AC3E}">
        <p14:creationId xmlns:p14="http://schemas.microsoft.com/office/powerpoint/2010/main" val="310394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469E-B648-D64C-9524-435983B4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in CNN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8EC6B9F-9203-8346-8014-306A76B3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5" y="1375064"/>
            <a:ext cx="3784600" cy="2781300"/>
          </a:xfrm>
          <a:prstGeom prst="rect">
            <a:avLst/>
          </a:prstGeom>
        </p:spPr>
      </p:pic>
      <p:pic>
        <p:nvPicPr>
          <p:cNvPr id="6" name="Picture 5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AB08283F-A2D3-AB4F-8D2A-6B03DFE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600" y="844550"/>
            <a:ext cx="3441700" cy="345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4716F6-6263-7342-873F-45E72E3D88AC}"/>
              </a:ext>
            </a:extLst>
          </p:cNvPr>
          <p:cNvSpPr/>
          <p:nvPr/>
        </p:nvSpPr>
        <p:spPr>
          <a:xfrm>
            <a:off x="2983345" y="1375063"/>
            <a:ext cx="1678709" cy="150668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734D2-BBBC-C94E-9004-3C8B17A5A8A3}"/>
              </a:ext>
            </a:extLst>
          </p:cNvPr>
          <p:cNvSpPr/>
          <p:nvPr/>
        </p:nvSpPr>
        <p:spPr>
          <a:xfrm>
            <a:off x="2983345" y="2881745"/>
            <a:ext cx="1678710" cy="14172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EE8EFA-6035-0445-B4EB-1C403C580776}"/>
              </a:ext>
            </a:extLst>
          </p:cNvPr>
          <p:cNvSpPr/>
          <p:nvPr/>
        </p:nvSpPr>
        <p:spPr>
          <a:xfrm>
            <a:off x="1052945" y="2207491"/>
            <a:ext cx="1930400" cy="150552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10CEC-921A-0345-9557-C453784A07B1}"/>
              </a:ext>
            </a:extLst>
          </p:cNvPr>
          <p:cNvSpPr txBox="1"/>
          <p:nvPr/>
        </p:nvSpPr>
        <p:spPr>
          <a:xfrm>
            <a:off x="2447636" y="4581236"/>
            <a:ext cx="4027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Cite: Sumit Saha, and Rob Robinson</a:t>
            </a:r>
          </a:p>
        </p:txBody>
      </p:sp>
    </p:spTree>
    <p:extLst>
      <p:ext uri="{BB962C8B-B14F-4D97-AF65-F5344CB8AC3E}">
        <p14:creationId xmlns:p14="http://schemas.microsoft.com/office/powerpoint/2010/main" val="38968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xit" presetSubtype="1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E97E-57CB-424E-A349-D875D0A68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588"/>
            <a:ext cx="8520600" cy="572700"/>
          </a:xfrm>
        </p:spPr>
        <p:txBody>
          <a:bodyPr/>
          <a:lstStyle/>
          <a:p>
            <a:r>
              <a:rPr lang="en-US" dirty="0"/>
              <a:t>Back-Propagation of CNN</a:t>
            </a:r>
          </a:p>
        </p:txBody>
      </p:sp>
      <p:pic>
        <p:nvPicPr>
          <p:cNvPr id="4" name="Picture 3" descr="A picture containing text, black, screenshot&#10;&#10;Description automatically generated">
            <a:extLst>
              <a:ext uri="{FF2B5EF4-FFF2-40B4-BE49-F238E27FC236}">
                <a16:creationId xmlns:a16="http://schemas.microsoft.com/office/drawing/2014/main" id="{2B5B872D-D832-E746-8BAD-BE77DE19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8" y="933616"/>
            <a:ext cx="5659582" cy="3765962"/>
          </a:xfrm>
          <a:prstGeom prst="rect">
            <a:avLst/>
          </a:prstGeom>
        </p:spPr>
      </p:pic>
      <p:sp>
        <p:nvSpPr>
          <p:cNvPr id="5" name="Google Shape;78;p16">
            <a:extLst>
              <a:ext uri="{FF2B5EF4-FFF2-40B4-BE49-F238E27FC236}">
                <a16:creationId xmlns:a16="http://schemas.microsoft.com/office/drawing/2014/main" id="{53EF54B6-AE36-4949-8087-CCB15FEB3952}"/>
              </a:ext>
            </a:extLst>
          </p:cNvPr>
          <p:cNvSpPr txBox="1"/>
          <p:nvPr/>
        </p:nvSpPr>
        <p:spPr>
          <a:xfrm>
            <a:off x="3824578" y="4827906"/>
            <a:ext cx="2421096" cy="30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Cite: Piotr Skalski, April 12</a:t>
            </a:r>
            <a:r>
              <a:rPr lang="en" sz="1000" baseline="30000" dirty="0"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, 2019.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679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33CFC-2649-FD45-B632-73FC7194F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HW Review</a:t>
            </a:r>
          </a:p>
        </p:txBody>
      </p:sp>
      <p:pic>
        <p:nvPicPr>
          <p:cNvPr id="4" name="Picture 3" descr="A picture containing purple, pink, vegetable&#10;&#10;Description automatically generated">
            <a:extLst>
              <a:ext uri="{FF2B5EF4-FFF2-40B4-BE49-F238E27FC236}">
                <a16:creationId xmlns:a16="http://schemas.microsoft.com/office/drawing/2014/main" id="{E0339F07-73FF-C34E-BE0B-945B9F7A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59" y="1109223"/>
            <a:ext cx="5206482" cy="38770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B6056F-7ACB-EC4E-87CE-04740E7A09A0}"/>
              </a:ext>
            </a:extLst>
          </p:cNvPr>
          <p:cNvSpPr/>
          <p:nvPr/>
        </p:nvSpPr>
        <p:spPr>
          <a:xfrm>
            <a:off x="1968760" y="1109224"/>
            <a:ext cx="1278293" cy="129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51F91-E72C-AD4F-A029-96963CAF3251}"/>
              </a:ext>
            </a:extLst>
          </p:cNvPr>
          <p:cNvSpPr/>
          <p:nvPr/>
        </p:nvSpPr>
        <p:spPr>
          <a:xfrm>
            <a:off x="3256384" y="1111807"/>
            <a:ext cx="1278294" cy="1288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BF203D-CB85-B746-9FC4-361CD2FC5AA6}"/>
              </a:ext>
            </a:extLst>
          </p:cNvPr>
          <p:cNvSpPr/>
          <p:nvPr/>
        </p:nvSpPr>
        <p:spPr>
          <a:xfrm>
            <a:off x="4544005" y="1109221"/>
            <a:ext cx="1278294" cy="131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EC5FDA-AA4A-9140-A30C-1DFFCED2380A}"/>
              </a:ext>
            </a:extLst>
          </p:cNvPr>
          <p:cNvSpPr/>
          <p:nvPr/>
        </p:nvSpPr>
        <p:spPr>
          <a:xfrm>
            <a:off x="1968758" y="2409106"/>
            <a:ext cx="1315614" cy="130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FDF5DD-5BCF-A245-8004-DB62565A3317}"/>
              </a:ext>
            </a:extLst>
          </p:cNvPr>
          <p:cNvSpPr/>
          <p:nvPr/>
        </p:nvSpPr>
        <p:spPr>
          <a:xfrm>
            <a:off x="1968758" y="3708988"/>
            <a:ext cx="1296954" cy="1265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CFBD3-6D78-784C-B9B3-547DE51CCCCE}"/>
              </a:ext>
            </a:extLst>
          </p:cNvPr>
          <p:cNvSpPr/>
          <p:nvPr/>
        </p:nvSpPr>
        <p:spPr>
          <a:xfrm>
            <a:off x="3265713" y="2409099"/>
            <a:ext cx="1278293" cy="129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5EED9-5729-694E-A784-56364E013170}"/>
              </a:ext>
            </a:extLst>
          </p:cNvPr>
          <p:cNvSpPr/>
          <p:nvPr/>
        </p:nvSpPr>
        <p:spPr>
          <a:xfrm>
            <a:off x="4562664" y="2416467"/>
            <a:ext cx="1259634" cy="1299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2303E-0EBF-CB40-BC78-3D1CD38F1074}"/>
              </a:ext>
            </a:extLst>
          </p:cNvPr>
          <p:cNvSpPr/>
          <p:nvPr/>
        </p:nvSpPr>
        <p:spPr>
          <a:xfrm>
            <a:off x="3265712" y="3733106"/>
            <a:ext cx="1273630" cy="124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A281FE-E390-0540-8C7D-93483626423C}"/>
              </a:ext>
            </a:extLst>
          </p:cNvPr>
          <p:cNvSpPr/>
          <p:nvPr/>
        </p:nvSpPr>
        <p:spPr>
          <a:xfrm>
            <a:off x="4534678" y="3716347"/>
            <a:ext cx="1296942" cy="1258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DE646-2E52-4F46-9F40-F63DC76CBE8C}"/>
              </a:ext>
            </a:extLst>
          </p:cNvPr>
          <p:cNvSpPr/>
          <p:nvPr/>
        </p:nvSpPr>
        <p:spPr>
          <a:xfrm>
            <a:off x="5822299" y="1109220"/>
            <a:ext cx="1343606" cy="130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0CE4C4-36F6-5A4B-BBC1-92D6D793D4FA}"/>
              </a:ext>
            </a:extLst>
          </p:cNvPr>
          <p:cNvSpPr/>
          <p:nvPr/>
        </p:nvSpPr>
        <p:spPr>
          <a:xfrm>
            <a:off x="5831621" y="2409099"/>
            <a:ext cx="1334283" cy="130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475BE-7460-124E-9614-A2A2007E9636}"/>
              </a:ext>
            </a:extLst>
          </p:cNvPr>
          <p:cNvSpPr/>
          <p:nvPr/>
        </p:nvSpPr>
        <p:spPr>
          <a:xfrm>
            <a:off x="5850291" y="3733306"/>
            <a:ext cx="1315614" cy="124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986CC5-EE85-7148-A77D-98C66240B3EC}"/>
              </a:ext>
            </a:extLst>
          </p:cNvPr>
          <p:cNvSpPr txBox="1"/>
          <p:nvPr/>
        </p:nvSpPr>
        <p:spPr>
          <a:xfrm>
            <a:off x="1744824" y="13716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97CF3-7A5A-DF44-AA5B-0F84C245E280}"/>
              </a:ext>
            </a:extLst>
          </p:cNvPr>
          <p:cNvSpPr txBox="1"/>
          <p:nvPr/>
        </p:nvSpPr>
        <p:spPr>
          <a:xfrm>
            <a:off x="7333861" y="1762843"/>
            <a:ext cx="17448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original image size be (2048, 1536)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Image patch size be (512,512)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Number of image patches without overlapping = (2048 * 1536) / (512 * 512) = 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69E34E-558D-AF47-A70A-B2CE892D20A6}"/>
              </a:ext>
            </a:extLst>
          </p:cNvPr>
          <p:cNvSpPr txBox="1"/>
          <p:nvPr/>
        </p:nvSpPr>
        <p:spPr>
          <a:xfrm>
            <a:off x="223934" y="1664310"/>
            <a:ext cx="1520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Crop function is a python built in python to crop images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We consider the upper right corner as the starting point of the image and its coordinate be (0,0)</a:t>
            </a:r>
          </a:p>
        </p:txBody>
      </p:sp>
    </p:spTree>
    <p:extLst>
      <p:ext uri="{BB962C8B-B14F-4D97-AF65-F5344CB8AC3E}">
        <p14:creationId xmlns:p14="http://schemas.microsoft.com/office/powerpoint/2010/main" val="427877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4D906-21AC-C64B-96AB-C9B73C8ECAE8}"/>
              </a:ext>
            </a:extLst>
          </p:cNvPr>
          <p:cNvSpPr txBox="1"/>
          <p:nvPr/>
        </p:nvSpPr>
        <p:spPr>
          <a:xfrm>
            <a:off x="2453951" y="1931437"/>
            <a:ext cx="4236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327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Mathematics in Machine/Deep Learning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775" y="1069675"/>
            <a:ext cx="5605799" cy="372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2760975" y="4794625"/>
            <a:ext cx="3527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Garrett Jenkinson, Gavin Oliver, Mayo Clinic CIM, 2021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- Learn by the given factors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Machine Learning engineer needs to define the potential impact factors for model to learn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Model needs to figure out what could affect the final predictions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Classical Machine Learning Example - Linear Regression on house price prediction</a:t>
            </a:r>
            <a:endParaRPr dirty="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963138"/>
            <a:ext cx="5719501" cy="321721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264100" y="4407250"/>
            <a:ext cx="39675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leway"/>
                <a:ea typeface="Raleway"/>
                <a:cs typeface="Raleway"/>
                <a:sym typeface="Raleway"/>
              </a:rPr>
              <a:t>Felix Kling, 2020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- Find Pattern itself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311300"/>
            <a:ext cx="2808000" cy="3671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Deep Learning engineers only define the objective of the problem that needs the deep neural networks to solve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No patterns or potential impact factors will be provided by the model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Deep Learning models learn the patterns by themselves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Deep Learning - Black Box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Future of Deep Learning - Causality or Interpretable Deep Neural Networks, etc. </a:t>
            </a:r>
            <a:endParaRPr dirty="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325" y="1098063"/>
            <a:ext cx="5719498" cy="294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405875" y="4284550"/>
            <a:ext cx="14724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Andrew, Ng.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V.S. Deep Learning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030025" y="4701850"/>
            <a:ext cx="2649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aleway"/>
                <a:ea typeface="Raleway"/>
                <a:cs typeface="Raleway"/>
                <a:sym typeface="Raleway"/>
              </a:rPr>
              <a:t>Vikas Kumar Sharma, 2018</a:t>
            </a:r>
            <a:endParaRPr sz="10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75" y="1549425"/>
            <a:ext cx="4427426" cy="272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576" y="1693600"/>
            <a:ext cx="4270299" cy="24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153700"/>
            <a:ext cx="85206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Discriminative Model / Generative Model</a:t>
            </a:r>
            <a:endParaRPr sz="18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25" y="1844275"/>
            <a:ext cx="3999900" cy="2249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575" y="1881200"/>
            <a:ext cx="3868601" cy="21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106575" y="1198775"/>
            <a:ext cx="270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Classification - Learn Decision Boundary (Estimate 𝘗(𝑦|𝓍))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825875" y="1198775"/>
            <a:ext cx="394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Regression - Learn Probability Distribution of Data (1st Estimate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𝘗(𝓍|𝑦) → 𝘗(𝑦|𝓍)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932375" y="4211125"/>
            <a:ext cx="769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𝑌</a:t>
            </a:r>
            <a:r>
              <a:rPr lang="en" baseline="30000">
                <a:latin typeface="Raleway"/>
                <a:ea typeface="Raleway"/>
                <a:cs typeface="Raleway"/>
                <a:sym typeface="Raleway"/>
              </a:rPr>
              <a:t>^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=𝑓(𝓍) - Predicted Output Value based on Input Data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𝓍, 𝑌 - Ground Truth Output Value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3030025" y="4701850"/>
            <a:ext cx="2649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Aidan Wilson, 2019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Assessment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150"/>
            <a:ext cx="4430073" cy="17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596" y="1754150"/>
            <a:ext cx="2795654" cy="10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173" y="2993200"/>
            <a:ext cx="3860349" cy="19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768450" y="3678325"/>
            <a:ext cx="3973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Loss Function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Cost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Gradient Descent with Cost Function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030025" y="4701850"/>
            <a:ext cx="26493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Afshine Amidi, Shervine Amidi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9176</TotalTime>
  <Words>1524</Words>
  <Application>Microsoft Macintosh PowerPoint</Application>
  <PresentationFormat>On-screen Show (16:9)</PresentationFormat>
  <Paragraphs>291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Raleway</vt:lpstr>
      <vt:lpstr>Cambria Math</vt:lpstr>
      <vt:lpstr>Arial</vt:lpstr>
      <vt:lpstr>Wingdings</vt:lpstr>
      <vt:lpstr>Simple Light</vt:lpstr>
      <vt:lpstr>BICB 8510 Computation Biology </vt:lpstr>
      <vt:lpstr>Learning Objective</vt:lpstr>
      <vt:lpstr>Machine Learning V.S. Traditional Programming</vt:lpstr>
      <vt:lpstr>Mathematics in Machine/Deep Learning</vt:lpstr>
      <vt:lpstr>ML - Learn by the given factors</vt:lpstr>
      <vt:lpstr>DL - Find Pattern itself</vt:lpstr>
      <vt:lpstr>Machine Learning V.S. Deep Learning</vt:lpstr>
      <vt:lpstr>Supervised Learning Discriminative Model / Generative Model</vt:lpstr>
      <vt:lpstr>Supervised Learning Assessment</vt:lpstr>
      <vt:lpstr>Unsupervised Learning</vt:lpstr>
      <vt:lpstr>Reinforcement Learning</vt:lpstr>
      <vt:lpstr>Deep Learning - 2 Propagations</vt:lpstr>
      <vt:lpstr>Forward- &amp; Backward- Propagation</vt:lpstr>
      <vt:lpstr>Activation Functions in Deep Neural Networks</vt:lpstr>
      <vt:lpstr>Activation Functions in Deep Neural Networks</vt:lpstr>
      <vt:lpstr>Non-Linear Activation Functions</vt:lpstr>
      <vt:lpstr>More about Activation Functions</vt:lpstr>
      <vt:lpstr>Why Gradient Descent</vt:lpstr>
      <vt:lpstr>Why Gradient Descent</vt:lpstr>
      <vt:lpstr>Gradient &amp; Gradient Descent</vt:lpstr>
      <vt:lpstr>Gradient Descent Algorithm</vt:lpstr>
      <vt:lpstr>Gradient Descent</vt:lpstr>
      <vt:lpstr>Gradient Descent</vt:lpstr>
      <vt:lpstr>Convolution in Mathematics</vt:lpstr>
      <vt:lpstr>Convolutional Neural Network (CNN) in Computer Vision (CV)</vt:lpstr>
      <vt:lpstr>CNN and edge Detection</vt:lpstr>
      <vt:lpstr>Basics of Convolution in Computer Vision</vt:lpstr>
      <vt:lpstr>Kernel Convolutional</vt:lpstr>
      <vt:lpstr>Kernel Convolution</vt:lpstr>
      <vt:lpstr>Why Padding in Convolution</vt:lpstr>
      <vt:lpstr>CNN in 3-Channel RGB Images</vt:lpstr>
      <vt:lpstr>Pooling in CNN</vt:lpstr>
      <vt:lpstr>Pooling in CNN</vt:lpstr>
      <vt:lpstr>Back-Propagation of CNN</vt:lpstr>
      <vt:lpstr>HW 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BICB 8510 Computation Biology </dc:title>
  <cp:lastModifiedBy>Quincy Gu</cp:lastModifiedBy>
  <cp:revision>167</cp:revision>
  <dcterms:modified xsi:type="dcterms:W3CDTF">2021-05-03T00:12:15Z</dcterms:modified>
</cp:coreProperties>
</file>